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4" r:id="rId2"/>
    <p:sldId id="495" r:id="rId3"/>
    <p:sldId id="496" r:id="rId4"/>
    <p:sldId id="497" r:id="rId5"/>
  </p:sldIdLst>
  <p:sldSz cx="6858000" cy="5143500"/>
  <p:notesSz cx="6985000" cy="9283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lanrio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6AF00"/>
    <a:srgbClr val="934F25"/>
    <a:srgbClr val="00CC00"/>
    <a:srgbClr val="22EE12"/>
    <a:srgbClr val="2CD42C"/>
    <a:srgbClr val="33CC33"/>
    <a:srgbClr val="00FF00"/>
    <a:srgbClr val="66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FE5DD-792A-454F-A87C-DB6EC4CFE256}" v="609" dt="2021-04-13T20:28:08.567"/>
    <p1510:client id="{B0AAEBA0-DCA1-4D34-88BF-8F7B8DCE494F}" v="115" dt="2020-08-26T15:15:48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568" autoAdjust="0"/>
    <p:restoredTop sz="85355" autoAdjust="0"/>
  </p:normalViewPr>
  <p:slideViewPr>
    <p:cSldViewPr>
      <p:cViewPr>
        <p:scale>
          <a:sx n="140" d="100"/>
          <a:sy n="140" d="100"/>
        </p:scale>
        <p:origin x="-2040" y="-36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6"/>
    </p:cViewPr>
  </p:sorterViewPr>
  <p:notesViewPr>
    <p:cSldViewPr>
      <p:cViewPr>
        <p:scale>
          <a:sx n="100" d="100"/>
          <a:sy n="100" d="100"/>
        </p:scale>
        <p:origin x="1836" y="-570"/>
      </p:cViewPr>
      <p:guideLst>
        <p:guide orient="horz" pos="3117"/>
        <p:guide orient="horz" pos="2924"/>
        <p:guide pos="2148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644" y="4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FBE025B7-3D02-4E78-B96F-D15B2B9BD8B5}" type="datetimeFigureOut">
              <a:rPr lang="pt-BR" smtClean="0"/>
              <a:pPr/>
              <a:t>19/05/2026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8817370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56644" y="8817370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392881ED-BE8B-41E8-9DFE-953C0F2CC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3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957" y="4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D9289744-6378-438C-A2CA-5425CD1831B4}" type="datetimeFigureOut">
              <a:rPr lang="pt-BR" smtClean="0"/>
              <a:pPr/>
              <a:t>19/05/2026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1" y="4409760"/>
            <a:ext cx="5588000" cy="4177665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8817370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957" y="8817370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4538AFA5-5B11-4FB2-AB85-96D113372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2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1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3" y="1597824"/>
            <a:ext cx="58293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18A9-D338-4086-BDA3-FC37F70F0809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108A97D-A7CC-4308-8639-B640B5C7D87D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50D5CC2-030E-45AE-9398-EC4CD819B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025-C915-4251-8DE9-7BDFB43DA1BD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5066AAA-E12F-4A77-BBA4-6DEF44ECC371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0154790-24EA-4B7B-A7B1-3A283B4B8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4" y="1200151"/>
            <a:ext cx="30289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3" y="1200151"/>
            <a:ext cx="30289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CEB-F1FE-43C8-9FBE-729C5C3B0EE3}" type="datetime1">
              <a:rPr lang="pt-BR" smtClean="0"/>
              <a:t>19/05/2026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DC3F503-D2C6-425D-87E9-38334431B0DF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3B455A1-C81B-45DD-ABB4-B1C5A3172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174228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5EC-C0D2-4B80-A9E2-57650C612040}" type="datetime1">
              <a:rPr lang="pt-BR" smtClean="0"/>
              <a:t>19/05/2026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6C55E5F-707A-43C2-A07F-485D7F4D414D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B0DD9C5-5925-49B4-B862-2D975129D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E6A-C127-4CB1-9E5A-C29652158998}" type="datetime1">
              <a:rPr lang="pt-BR" smtClean="0"/>
              <a:t>19/05/2026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E045B47-A54F-4B13-AC4E-4E52C35D45FA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E226A18-CBA7-42F0-99F4-8C0823B85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3951-DA16-48D7-AAD9-4FD20B72F8ED}" type="datetime1">
              <a:rPr lang="pt-BR" smtClean="0"/>
              <a:t>19/05/2026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86523D72-3859-49C7-9FBE-0A67361B6E98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684FAA4-FD5B-42CA-8CC9-1A8F323D9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6632" y="113257"/>
            <a:ext cx="561662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773513"/>
            <a:ext cx="6172200" cy="382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810" y="4865142"/>
            <a:ext cx="16002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58A6-7A01-4DF8-9797-70A9872042A7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060848" y="4876005"/>
            <a:ext cx="3240359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86822" y="4876004"/>
            <a:ext cx="421804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19">
            <a:extLst>
              <a:ext uri="{FF2B5EF4-FFF2-40B4-BE49-F238E27FC236}">
                <a16:creationId xmlns="" xmlns:a16="http://schemas.microsoft.com/office/drawing/2014/main" id="{B5C123B5-2923-493D-B2BF-308F7F915B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1144"/>
            <a:ext cx="6858000" cy="45719"/>
          </a:xfrm>
          <a:prstGeom prst="rect">
            <a:avLst/>
          </a:prstGeom>
          <a:gradFill rotWithShape="0">
            <a:gsLst>
              <a:gs pos="0">
                <a:srgbClr val="489000"/>
              </a:gs>
              <a:gs pos="50000">
                <a:srgbClr val="2D96FF"/>
              </a:gs>
              <a:gs pos="100000">
                <a:srgbClr val="489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1928C0D-414C-41BA-A079-F11366A0D8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06" y="92434"/>
            <a:ext cx="1043632" cy="46438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A095764B-7BF4-40A3-BA0E-116DFCCF81F8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1C2CE53-0604-4575-846D-C7BCDE51E3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685817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1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90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0F7FFA6-4556-4EC8-8C14-6A540B63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29" y="987574"/>
            <a:ext cx="2282906" cy="158084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DB20493F-4FA0-4374-AB49-21DDEDED30C3}"/>
              </a:ext>
            </a:extLst>
          </p:cNvPr>
          <p:cNvGrpSpPr/>
          <p:nvPr/>
        </p:nvGrpSpPr>
        <p:grpSpPr>
          <a:xfrm>
            <a:off x="0" y="-310"/>
            <a:ext cx="6866880" cy="5150160"/>
            <a:chOff x="0" y="-6660"/>
            <a:chExt cx="6866880" cy="5150160"/>
          </a:xfrm>
        </p:grpSpPr>
        <p:pic>
          <p:nvPicPr>
            <p:cNvPr id="3" name="Imagem 2" descr="Uma imagem contendo pessoa, homem, em pé, pessoas&#10;&#10;Descrição gerada automaticamente">
              <a:extLst>
                <a:ext uri="{FF2B5EF4-FFF2-40B4-BE49-F238E27FC236}">
                  <a16:creationId xmlns="" xmlns:a16="http://schemas.microsoft.com/office/drawing/2014/main" id="{174FC269-C505-4B61-88E1-0387D01A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60"/>
              <a:ext cx="6866880" cy="5150160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2094E210-02F5-43FF-88F4-CF6C38E60F19}"/>
                </a:ext>
              </a:extLst>
            </p:cNvPr>
            <p:cNvSpPr/>
            <p:nvPr/>
          </p:nvSpPr>
          <p:spPr>
            <a:xfrm>
              <a:off x="4578284" y="-6660"/>
              <a:ext cx="2279716" cy="9942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B37D360-24B8-4A8B-942A-FB6834739B08}"/>
              </a:ext>
            </a:extLst>
          </p:cNvPr>
          <p:cNvSpPr/>
          <p:nvPr/>
        </p:nvSpPr>
        <p:spPr>
          <a:xfrm>
            <a:off x="84882" y="4306292"/>
            <a:ext cx="2160240" cy="707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lvl="0" algn="ctr"/>
            <a:r>
              <a:rPr lang="pt-BR" sz="1600" b="1" dirty="0">
                <a:solidFill>
                  <a:srgbClr val="004A80"/>
                </a:solidFill>
              </a:rPr>
              <a:t>Indicadores Gerenciais</a:t>
            </a:r>
          </a:p>
          <a:p>
            <a:pPr lvl="0" algn="ctr"/>
            <a:r>
              <a:rPr lang="pt-BR" sz="1600" b="1" dirty="0" smtClean="0">
                <a:solidFill>
                  <a:srgbClr val="004A80"/>
                </a:solidFill>
              </a:rPr>
              <a:t>Abril/2026</a:t>
            </a:r>
            <a:endParaRPr lang="pt-BR" sz="1100" dirty="0">
              <a:solidFill>
                <a:srgbClr val="004A80"/>
              </a:solidFill>
            </a:endParaRPr>
          </a:p>
          <a:p>
            <a:pPr lvl="0" algn="r"/>
            <a:r>
              <a:rPr lang="pt-BR" sz="800" dirty="0">
                <a:solidFill>
                  <a:srgbClr val="004A80"/>
                </a:solidFill>
              </a:rPr>
              <a:t>Versão </a:t>
            </a:r>
            <a:r>
              <a:rPr lang="pt-BR" sz="800" dirty="0" smtClean="0">
                <a:solidFill>
                  <a:srgbClr val="004A80"/>
                </a:solidFill>
              </a:rPr>
              <a:t>1.0</a:t>
            </a:r>
            <a:endParaRPr lang="pt-BR" sz="800" dirty="0">
              <a:solidFill>
                <a:srgbClr val="004A80"/>
              </a:solidFill>
            </a:endParaRPr>
          </a:p>
        </p:txBody>
      </p:sp>
      <p:pic>
        <p:nvPicPr>
          <p:cNvPr id="2" name="Picture 2" descr="C:\Users\26222330\Downloads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45" y="286443"/>
            <a:ext cx="2181993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  <a:r>
              <a:rPr lang="pt-BR" dirty="0" smtClean="0"/>
              <a:t>de Pessoal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2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21655"/>
              </p:ext>
            </p:extLst>
          </p:nvPr>
        </p:nvGraphicFramePr>
        <p:xfrm>
          <a:off x="342900" y="2020486"/>
          <a:ext cx="6172200" cy="1326366"/>
        </p:xfrm>
        <a:graphic>
          <a:graphicData uri="http://schemas.openxmlformats.org/drawingml/2006/table">
            <a:tbl>
              <a:tblPr/>
              <a:tblGrid>
                <a:gridCol w="1956440"/>
                <a:gridCol w="843152"/>
                <a:gridCol w="843152"/>
                <a:gridCol w="843152"/>
                <a:gridCol w="843152"/>
                <a:gridCol w="843152"/>
              </a:tblGrid>
              <a:tr h="500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Categoria</a:t>
                      </a:r>
                      <a:b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(concursados)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Analista de Sistemas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Técnico de Processamento de Dados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Técnico de Apoio Computacional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 de Computador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Técnico Aprovado em 2003¹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Técnico Atual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Défict em relação ao quadro aprovado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Adm. e Financeiros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58833"/>
              </p:ext>
            </p:extLst>
          </p:nvPr>
        </p:nvGraphicFramePr>
        <p:xfrm>
          <a:off x="404664" y="3363838"/>
          <a:ext cx="6172198" cy="1440648"/>
        </p:xfrm>
        <a:graphic>
          <a:graphicData uri="http://schemas.openxmlformats.org/drawingml/2006/table">
            <a:tbl>
              <a:tblPr/>
              <a:tblGrid>
                <a:gridCol w="1469174"/>
                <a:gridCol w="467086"/>
                <a:gridCol w="424189"/>
                <a:gridCol w="439679"/>
                <a:gridCol w="433723"/>
                <a:gridCol w="396785"/>
                <a:gridCol w="468277"/>
                <a:gridCol w="414657"/>
                <a:gridCol w="414657"/>
                <a:gridCol w="414657"/>
                <a:gridCol w="414657"/>
                <a:gridCol w="414657"/>
              </a:tblGrid>
              <a:tr h="229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Orçamento </a:t>
                      </a:r>
                      <a:b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(valor em milhões de reais)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Dotação Atualizada 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inicial+créditos-contigenciados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234.991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181.436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173.421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162.244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Reservado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94.697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128.770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165.554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89.868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Empenhado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128.770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161.678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88.295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Liquidado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125.231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157.180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145.724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43.596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</a:t>
                      </a:r>
                      <a:b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(Dotação Atualizada - Reservado)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4.464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106.221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15.882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19.235</a:t>
                      </a:r>
                    </a:p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72.376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84884" y="69897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Performance Orçamentária</a:t>
            </a:r>
            <a:endParaRPr lang="pt-BR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4" y="3062753"/>
            <a:ext cx="3672408" cy="2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06750"/>
            <a:ext cx="6408712" cy="19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Adm. e Financeiros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87487"/>
              </p:ext>
            </p:extLst>
          </p:nvPr>
        </p:nvGraphicFramePr>
        <p:xfrm>
          <a:off x="620688" y="1203598"/>
          <a:ext cx="5832646" cy="3440981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4570"/>
                <a:gridCol w="384570"/>
                <a:gridCol w="320475"/>
                <a:gridCol w="320475"/>
                <a:gridCol w="320475"/>
              </a:tblGrid>
              <a:tr h="45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Indicadores de Contratações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Atas de Registro de Preços 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adesão 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 de RP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decorrentes de licitação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dispensa de licitação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Contratação por dispensa eletrônica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inexigibilidade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emergenciais 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6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2020_08_14 GP na IplanRio - GTIS</Template>
  <TotalTime>62865</TotalTime>
  <Words>394</Words>
  <Application>Microsoft Office PowerPoint</Application>
  <PresentationFormat>Personalizar</PresentationFormat>
  <Paragraphs>222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Indicadores de Pessoal</vt:lpstr>
      <vt:lpstr>Indicadores Adm. e Financeiros</vt:lpstr>
      <vt:lpstr>Indicadores Adm. e Financeiros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iplanrio</dc:creator>
  <cp:lastModifiedBy>Warly Monteiro Barbosa</cp:lastModifiedBy>
  <cp:revision>2835</cp:revision>
  <cp:lastPrinted>2022-04-28T20:35:38Z</cp:lastPrinted>
  <dcterms:created xsi:type="dcterms:W3CDTF">2017-01-03T13:51:02Z</dcterms:created>
  <dcterms:modified xsi:type="dcterms:W3CDTF">2026-05-19T19:05:02Z</dcterms:modified>
</cp:coreProperties>
</file>